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7" r:id="rId3"/>
    <p:sldId id="258" r:id="rId4"/>
    <p:sldId id="280" r:id="rId5"/>
    <p:sldId id="259" r:id="rId6"/>
    <p:sldId id="260" r:id="rId7"/>
    <p:sldId id="261" r:id="rId8"/>
    <p:sldId id="262" r:id="rId9"/>
    <p:sldId id="263" r:id="rId10"/>
    <p:sldId id="264" r:id="rId11"/>
    <p:sldId id="265" r:id="rId12"/>
    <p:sldId id="266" r:id="rId13"/>
    <p:sldId id="267" r:id="rId14"/>
    <p:sldId id="278" r:id="rId15"/>
    <p:sldId id="269" r:id="rId16"/>
    <p:sldId id="277" r:id="rId17"/>
    <p:sldId id="27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DD745-24D3-4AB8-ACF4-06A9E3262B57}" type="datetimeFigureOut">
              <a:rPr lang="ru-RU" smtClean="0"/>
              <a:pPr/>
              <a:t>24.12.2020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1EBCC-0DE4-4040-969B-2968A79C5D8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DF1EBCC-0DE4-4040-969B-2968A79C5D8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24.12.2020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24.12.2020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24.12.2020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24.12.2020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24.12.2020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24.12.2020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24.12.2020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chemeClr val="tx1"/>
                </a:solidFill>
                <a:latin typeface="Times New Roman" pitchFamily="18" charset="0"/>
                <a:cs typeface="Times New Roman" pitchFamily="18" charset="0"/>
              </a:rPr>
              <a:t>Как составить репертуар мобильного театра кукол: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 работе над сценариями.</a:t>
            </a:r>
            <a:endParaRPr lang="ru-RU"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pPr algn="r"/>
            <a:endParaRPr lang="ru-RU" dirty="0" smtClean="0"/>
          </a:p>
          <a:p>
            <a:pPr algn="r"/>
            <a:r>
              <a:rPr lang="ru-RU" dirty="0" smtClean="0">
                <a:solidFill>
                  <a:schemeClr val="tx1"/>
                </a:solidFill>
                <a:latin typeface="Times New Roman" pitchFamily="18" charset="0"/>
                <a:cs typeface="Times New Roman" pitchFamily="18" charset="0"/>
              </a:rPr>
              <a:t>Выполнила: О.Г. </a:t>
            </a:r>
            <a:r>
              <a:rPr lang="ru-RU" dirty="0" err="1" smtClean="0">
                <a:solidFill>
                  <a:schemeClr val="tx1"/>
                </a:solidFill>
                <a:latin typeface="Times New Roman" pitchFamily="18" charset="0"/>
                <a:cs typeface="Times New Roman" pitchFamily="18" charset="0"/>
              </a:rPr>
              <a:t>Серкина</a:t>
            </a:r>
            <a:r>
              <a:rPr lang="ru-RU" dirty="0" smtClean="0">
                <a:solidFill>
                  <a:schemeClr val="tx1"/>
                </a:solidFill>
                <a:latin typeface="Times New Roman" pitchFamily="18" charset="0"/>
                <a:cs typeface="Times New Roman" pitchFamily="18" charset="0"/>
              </a:rPr>
              <a:t>,</a:t>
            </a:r>
            <a:endParaRPr lang="en-US" dirty="0" smtClean="0">
              <a:solidFill>
                <a:schemeClr val="tx1"/>
              </a:solidFill>
              <a:latin typeface="Times New Roman" pitchFamily="18" charset="0"/>
              <a:cs typeface="Times New Roman" pitchFamily="18" charset="0"/>
            </a:endParaRPr>
          </a:p>
          <a:p>
            <a:pPr algn="r"/>
            <a:r>
              <a:rPr lang="ru-RU" dirty="0" smtClean="0">
                <a:solidFill>
                  <a:schemeClr val="tx1"/>
                </a:solidFill>
                <a:latin typeface="Times New Roman" pitchFamily="18" charset="0"/>
                <a:cs typeface="Times New Roman" pitchFamily="18" charset="0"/>
              </a:rPr>
              <a:t> главный библиотекарь ДВГНБ.</a:t>
            </a:r>
          </a:p>
          <a:p>
            <a:pPr algn="r"/>
            <a:endParaRPr lang="ru-RU" dirty="0"/>
          </a:p>
        </p:txBody>
      </p:sp>
      <p:pic>
        <p:nvPicPr>
          <p:cNvPr id="1026" name="Picture 2" descr="C:\Users\KotovaYM\Desktop\национальные сказки1\1Foto_1-3.jpg"/>
          <p:cNvPicPr>
            <a:picLocks noChangeAspect="1" noChangeArrowheads="1"/>
          </p:cNvPicPr>
          <p:nvPr/>
        </p:nvPicPr>
        <p:blipFill>
          <a:blip r:embed="rId3" cstate="print"/>
          <a:srcRect/>
          <a:stretch>
            <a:fillRect/>
          </a:stretch>
        </p:blipFill>
        <p:spPr bwMode="auto">
          <a:xfrm>
            <a:off x="4139952" y="260648"/>
            <a:ext cx="4248000" cy="30019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r>
              <a:rPr lang="ru-RU" sz="2800" dirty="0" smtClean="0">
                <a:latin typeface="Times New Roman" pitchFamily="18" charset="0"/>
                <a:cs typeface="Times New Roman" pitchFamily="18" charset="0"/>
              </a:rPr>
              <a:t>6. Добавьте в сценарий ремарки. Это пометки для актеров и режиссера-постановщика. В нескольких предложениях сценарных ремарок описывается, что, в каких условиях, как происходит.</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РЕКОМЕНДУЕМАЯ ЛИТЕРАТУРА</a:t>
            </a:r>
            <a:endParaRPr lang="ru-RU" b="1" dirty="0">
              <a:solidFill>
                <a:schemeClr val="tx1"/>
              </a:solidFill>
              <a:latin typeface="Times New Roman" pitchFamily="18" charset="0"/>
              <a:cs typeface="Times New Roman" pitchFamily="18" charset="0"/>
            </a:endParaRPr>
          </a:p>
        </p:txBody>
      </p:sp>
      <p:pic>
        <p:nvPicPr>
          <p:cNvPr id="2050" name="Picture 2" descr="C:\Users\Оксана\Desktop\национальные сказки\257611_9785906756909.jpg"/>
          <p:cNvPicPr>
            <a:picLocks noGrp="1" noChangeAspect="1" noChangeArrowheads="1"/>
          </p:cNvPicPr>
          <p:nvPr>
            <p:ph sz="quarter" idx="1"/>
          </p:nvPr>
        </p:nvPicPr>
        <p:blipFill>
          <a:blip r:embed="rId2" cstate="print"/>
          <a:srcRect/>
          <a:stretch>
            <a:fillRect/>
          </a:stretch>
        </p:blipFill>
        <p:spPr bwMode="auto">
          <a:xfrm rot="21111443">
            <a:off x="755576" y="1628800"/>
            <a:ext cx="1705808" cy="2556000"/>
          </a:xfrm>
          <a:prstGeom prst="rect">
            <a:avLst/>
          </a:prstGeom>
          <a:noFill/>
        </p:spPr>
      </p:pic>
      <p:pic>
        <p:nvPicPr>
          <p:cNvPr id="2052" name="Picture 4" descr="C:\Users\Оксана\Desktop\национальные сказки\cover1__w600.jpg"/>
          <p:cNvPicPr>
            <a:picLocks noChangeAspect="1" noChangeArrowheads="1"/>
          </p:cNvPicPr>
          <p:nvPr/>
        </p:nvPicPr>
        <p:blipFill>
          <a:blip r:embed="rId3" cstate="print"/>
          <a:srcRect/>
          <a:stretch>
            <a:fillRect/>
          </a:stretch>
        </p:blipFill>
        <p:spPr bwMode="auto">
          <a:xfrm rot="21084409">
            <a:off x="683568" y="4221088"/>
            <a:ext cx="1800000" cy="2285996"/>
          </a:xfrm>
          <a:prstGeom prst="rect">
            <a:avLst/>
          </a:prstGeom>
          <a:noFill/>
        </p:spPr>
      </p:pic>
      <p:pic>
        <p:nvPicPr>
          <p:cNvPr id="6" name="Picture 3" descr="C:\Users\Оксана\Desktop\национальные сказки\2683381_detail.jpg"/>
          <p:cNvPicPr>
            <a:picLocks noChangeAspect="1" noChangeArrowheads="1"/>
          </p:cNvPicPr>
          <p:nvPr/>
        </p:nvPicPr>
        <p:blipFill>
          <a:blip r:embed="rId4" cstate="print"/>
          <a:srcRect/>
          <a:stretch>
            <a:fillRect/>
          </a:stretch>
        </p:blipFill>
        <p:spPr bwMode="auto">
          <a:xfrm>
            <a:off x="3131840" y="1556792"/>
            <a:ext cx="1656000" cy="2604957"/>
          </a:xfrm>
          <a:prstGeom prst="rect">
            <a:avLst/>
          </a:prstGeom>
          <a:noFill/>
        </p:spPr>
      </p:pic>
      <p:pic>
        <p:nvPicPr>
          <p:cNvPr id="7" name="Picture 3" descr="C:\Users\Оксана\Desktop\национальные сказки\scrn_big_001.jpg"/>
          <p:cNvPicPr>
            <a:picLocks noChangeAspect="1" noChangeArrowheads="1"/>
          </p:cNvPicPr>
          <p:nvPr/>
        </p:nvPicPr>
        <p:blipFill>
          <a:blip r:embed="rId5" cstate="print"/>
          <a:srcRect b="5808"/>
          <a:stretch>
            <a:fillRect/>
          </a:stretch>
        </p:blipFill>
        <p:spPr bwMode="auto">
          <a:xfrm rot="1338779">
            <a:off x="5785902" y="1521417"/>
            <a:ext cx="2178273" cy="2844000"/>
          </a:xfrm>
          <a:prstGeom prst="rect">
            <a:avLst/>
          </a:prstGeom>
          <a:noFill/>
        </p:spPr>
      </p:pic>
      <p:pic>
        <p:nvPicPr>
          <p:cNvPr id="8" name="Picture 2" descr="C:\Users\Оксана\Desktop\IMG_20201218_134630.jpg"/>
          <p:cNvPicPr>
            <a:picLocks noChangeAspect="1" noChangeArrowheads="1"/>
          </p:cNvPicPr>
          <p:nvPr/>
        </p:nvPicPr>
        <p:blipFill>
          <a:blip r:embed="rId6" cstate="print"/>
          <a:srcRect l="6718" b="7682"/>
          <a:stretch>
            <a:fillRect/>
          </a:stretch>
        </p:blipFill>
        <p:spPr bwMode="auto">
          <a:xfrm rot="16200000">
            <a:off x="2902280" y="4666673"/>
            <a:ext cx="2340000" cy="1736861"/>
          </a:xfrm>
          <a:prstGeom prst="rect">
            <a:avLst/>
          </a:prstGeom>
          <a:noFill/>
        </p:spPr>
      </p:pic>
      <p:pic>
        <p:nvPicPr>
          <p:cNvPr id="9" name="Picture 2" descr="C:\Users\Оксана\Desktop\IMG_20201218_134621.jpg"/>
          <p:cNvPicPr>
            <a:picLocks noChangeAspect="1" noChangeArrowheads="1"/>
          </p:cNvPicPr>
          <p:nvPr/>
        </p:nvPicPr>
        <p:blipFill>
          <a:blip r:embed="rId7" cstate="print"/>
          <a:srcRect l="7833" r="8799" b="7531"/>
          <a:stretch>
            <a:fillRect/>
          </a:stretch>
        </p:blipFill>
        <p:spPr bwMode="auto">
          <a:xfrm rot="16368321">
            <a:off x="5288994" y="4259220"/>
            <a:ext cx="2448000" cy="203642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ксана\Desktop\национальные сказки\orig.jpg"/>
          <p:cNvPicPr>
            <a:picLocks noChangeAspect="1" noChangeArrowheads="1"/>
          </p:cNvPicPr>
          <p:nvPr/>
        </p:nvPicPr>
        <p:blipFill>
          <a:blip r:embed="rId2" cstate="print"/>
          <a:srcRect/>
          <a:stretch>
            <a:fillRect/>
          </a:stretch>
        </p:blipFill>
        <p:spPr bwMode="auto">
          <a:xfrm>
            <a:off x="1115616" y="1484784"/>
            <a:ext cx="3668108" cy="4864865"/>
          </a:xfrm>
          <a:prstGeom prst="rect">
            <a:avLst/>
          </a:prstGeom>
          <a:noFill/>
        </p:spPr>
      </p:pic>
      <p:pic>
        <p:nvPicPr>
          <p:cNvPr id="4" name="Picture 2" descr="C:\Users\Оксана\Desktop\национальные сказки\unnamed.jpg"/>
          <p:cNvPicPr>
            <a:picLocks noChangeAspect="1" noChangeArrowheads="1"/>
          </p:cNvPicPr>
          <p:nvPr/>
        </p:nvPicPr>
        <p:blipFill>
          <a:blip r:embed="rId3" cstate="print"/>
          <a:srcRect/>
          <a:stretch>
            <a:fillRect/>
          </a:stretch>
        </p:blipFill>
        <p:spPr bwMode="auto">
          <a:xfrm>
            <a:off x="6300192" y="1484784"/>
            <a:ext cx="1855119" cy="2448000"/>
          </a:xfrm>
          <a:prstGeom prst="rect">
            <a:avLst/>
          </a:prstGeom>
          <a:noFill/>
        </p:spPr>
      </p:pic>
      <p:pic>
        <p:nvPicPr>
          <p:cNvPr id="5" name="Picture 3" descr="C:\Users\Оксана\Desktop\национальные сказки\unnamed (1).jpg"/>
          <p:cNvPicPr>
            <a:picLocks noChangeAspect="1" noChangeArrowheads="1"/>
          </p:cNvPicPr>
          <p:nvPr/>
        </p:nvPicPr>
        <p:blipFill>
          <a:blip r:embed="rId4" cstate="print"/>
          <a:srcRect/>
          <a:stretch>
            <a:fillRect/>
          </a:stretch>
        </p:blipFill>
        <p:spPr bwMode="auto">
          <a:xfrm>
            <a:off x="4932040" y="3789040"/>
            <a:ext cx="1931973" cy="2556000"/>
          </a:xfrm>
          <a:prstGeom prst="rect">
            <a:avLst/>
          </a:prstGeom>
          <a:noFill/>
        </p:spPr>
      </p:pic>
      <p:sp>
        <p:nvSpPr>
          <p:cNvPr id="6" name="Заголовок 5"/>
          <p:cNvSpPr>
            <a:spLocks noGrp="1"/>
          </p:cNvSpPr>
          <p:nvPr>
            <p:ph type="title"/>
          </p:nvPr>
        </p:nvSpPr>
        <p:spPr/>
        <p:txBody>
          <a:bodyPr>
            <a:normAutofit/>
          </a:bodyPr>
          <a:lstStyle/>
          <a:p>
            <a:pPr algn="ctr"/>
            <a:r>
              <a:rPr lang="ru-RU" dirty="0" smtClean="0"/>
              <a:t> </a:t>
            </a:r>
            <a:r>
              <a:rPr lang="ru-RU" sz="2000" b="1" dirty="0" err="1" smtClean="0">
                <a:solidFill>
                  <a:schemeClr val="tx1"/>
                </a:solidFill>
                <a:latin typeface="Times New Roman" pitchFamily="18" charset="0"/>
                <a:cs typeface="Times New Roman" pitchFamily="18" charset="0"/>
              </a:rPr>
              <a:t>Нагишкин</a:t>
            </a:r>
            <a:r>
              <a:rPr lang="ru-RU" sz="2000" b="1" dirty="0" smtClean="0">
                <a:solidFill>
                  <a:schemeClr val="tx1"/>
                </a:solidFill>
                <a:latin typeface="Times New Roman" pitchFamily="18" charset="0"/>
                <a:cs typeface="Times New Roman" pitchFamily="18" charset="0"/>
              </a:rPr>
              <a:t> Дмитрий Дмитриевич (1909-1961).</a:t>
            </a: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Амурские сказки </a:t>
            </a:r>
            <a:endParaRPr lang="ru-RU" sz="2000" b="1" dirty="0">
              <a:solidFill>
                <a:schemeClr val="tx1"/>
              </a:solidFill>
              <a:latin typeface="Times New Roman" pitchFamily="18" charset="0"/>
              <a:cs typeface="Times New Roman" pitchFamily="18" charset="0"/>
            </a:endParaRPr>
          </a:p>
        </p:txBody>
      </p:sp>
      <p:sp>
        <p:nvSpPr>
          <p:cNvPr id="7" name="Содержимое 6"/>
          <p:cNvSpPr>
            <a:spLocks noGrp="1"/>
          </p:cNvSpPr>
          <p:nvPr>
            <p:ph sz="quarter" idx="1"/>
          </p:nvPr>
        </p:nvSpPr>
        <p:spPr/>
        <p:txBody>
          <a:bodyPr/>
          <a:lstStyle/>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ксана\Desktop\IMG_20201218_134533.jpg"/>
          <p:cNvPicPr>
            <a:picLocks noChangeAspect="1" noChangeArrowheads="1"/>
          </p:cNvPicPr>
          <p:nvPr/>
        </p:nvPicPr>
        <p:blipFill>
          <a:blip r:embed="rId2" cstate="print"/>
          <a:srcRect/>
          <a:stretch>
            <a:fillRect/>
          </a:stretch>
        </p:blipFill>
        <p:spPr bwMode="auto">
          <a:xfrm>
            <a:off x="1979712" y="188640"/>
            <a:ext cx="4887000" cy="651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Оксана\Desktop\IMG_20201218_134800.jpg"/>
          <p:cNvPicPr>
            <a:picLocks noChangeAspect="1" noChangeArrowheads="1"/>
          </p:cNvPicPr>
          <p:nvPr/>
        </p:nvPicPr>
        <p:blipFill>
          <a:blip r:embed="rId2" cstate="print"/>
          <a:srcRect l="8960" t="9873" r="8312" b="20202"/>
          <a:stretch>
            <a:fillRect/>
          </a:stretch>
        </p:blipFill>
        <p:spPr bwMode="auto">
          <a:xfrm rot="16200000">
            <a:off x="1403136" y="1485296"/>
            <a:ext cx="5904000" cy="37427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ксана\Desktop\IMG_20201218_134451.jpg"/>
          <p:cNvPicPr>
            <a:picLocks noChangeAspect="1" noChangeArrowheads="1"/>
          </p:cNvPicPr>
          <p:nvPr/>
        </p:nvPicPr>
        <p:blipFill>
          <a:blip r:embed="rId2" cstate="print"/>
          <a:srcRect/>
          <a:stretch>
            <a:fillRect/>
          </a:stretch>
        </p:blipFill>
        <p:spPr bwMode="auto">
          <a:xfrm>
            <a:off x="611560" y="404664"/>
            <a:ext cx="7740352" cy="58052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otovaYM\Desktop\национальные сказки1\foto_2.jpg"/>
          <p:cNvPicPr>
            <a:picLocks noChangeAspect="1" noChangeArrowheads="1"/>
          </p:cNvPicPr>
          <p:nvPr/>
        </p:nvPicPr>
        <p:blipFill>
          <a:blip r:embed="rId2" cstate="print"/>
          <a:srcRect/>
          <a:stretch>
            <a:fillRect/>
          </a:stretch>
        </p:blipFill>
        <p:spPr bwMode="auto">
          <a:xfrm>
            <a:off x="1115616" y="2420888"/>
            <a:ext cx="3888000" cy="2592000"/>
          </a:xfrm>
          <a:prstGeom prst="rect">
            <a:avLst/>
          </a:prstGeom>
          <a:noFill/>
        </p:spPr>
      </p:pic>
      <p:pic>
        <p:nvPicPr>
          <p:cNvPr id="2051" name="Picture 3" descr="C:\Users\KotovaYM\Desktop\национальные сказки1\foto_3.jpg"/>
          <p:cNvPicPr>
            <a:picLocks noChangeAspect="1" noChangeArrowheads="1"/>
          </p:cNvPicPr>
          <p:nvPr/>
        </p:nvPicPr>
        <p:blipFill>
          <a:blip r:embed="rId3" cstate="print"/>
          <a:srcRect/>
          <a:stretch>
            <a:fillRect/>
          </a:stretch>
        </p:blipFill>
        <p:spPr bwMode="auto">
          <a:xfrm>
            <a:off x="5292080" y="1916832"/>
            <a:ext cx="2568000" cy="3852000"/>
          </a:xfrm>
          <a:prstGeom prst="rect">
            <a:avLst/>
          </a:prstGeom>
          <a:noFill/>
        </p:spPr>
      </p:pic>
      <p:sp>
        <p:nvSpPr>
          <p:cNvPr id="5" name="Заголовок 4"/>
          <p:cNvSpPr>
            <a:spLocks noGrp="1"/>
          </p:cNvSpPr>
          <p:nvPr>
            <p:ph type="title"/>
          </p:nvPr>
        </p:nvSpPr>
        <p:spPr/>
        <p:txBody>
          <a:bodyPr>
            <a:normAutofit/>
          </a:bodyPr>
          <a:lstStyle/>
          <a:p>
            <a:pPr algn="ctr"/>
            <a:r>
              <a:rPr lang="ru-RU" sz="2400" b="1" dirty="0" smtClean="0">
                <a:solidFill>
                  <a:schemeClr val="tx1"/>
                </a:solidFill>
                <a:latin typeface="Times New Roman" pitchFamily="18" charset="0"/>
                <a:cs typeface="Times New Roman" pitchFamily="18" charset="0"/>
              </a:rPr>
              <a:t>Сказка «</a:t>
            </a:r>
            <a:r>
              <a:rPr lang="ru-RU" sz="2400" b="1" dirty="0" err="1" smtClean="0">
                <a:solidFill>
                  <a:schemeClr val="tx1"/>
                </a:solidFill>
                <a:latin typeface="Times New Roman" pitchFamily="18" charset="0"/>
                <a:cs typeface="Times New Roman" pitchFamily="18" charset="0"/>
              </a:rPr>
              <a:t>Айога</a:t>
            </a:r>
            <a:r>
              <a:rPr lang="ru-RU" sz="2400" dirty="0" smtClean="0">
                <a:solidFill>
                  <a:schemeClr val="tx1"/>
                </a:solidFill>
                <a:latin typeface="Times New Roman" pitchFamily="18" charset="0"/>
                <a:cs typeface="Times New Roman" pitchFamily="18" charset="0"/>
              </a:rPr>
              <a:t>»</a:t>
            </a:r>
            <a:br>
              <a:rPr lang="ru-RU" sz="2400"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(поселок Чегдомын </a:t>
            </a:r>
            <a:r>
              <a:rPr lang="ru-RU" sz="2400" b="1" dirty="0" err="1" smtClean="0">
                <a:solidFill>
                  <a:schemeClr val="tx1"/>
                </a:solidFill>
                <a:latin typeface="Times New Roman" pitchFamily="18" charset="0"/>
                <a:cs typeface="Times New Roman" pitchFamily="18" charset="0"/>
              </a:rPr>
              <a:t>Верхнебуреинского</a:t>
            </a:r>
            <a:r>
              <a:rPr lang="ru-RU" sz="2400" b="1" dirty="0" smtClean="0">
                <a:solidFill>
                  <a:schemeClr val="tx1"/>
                </a:solidFill>
                <a:latin typeface="Times New Roman" pitchFamily="18" charset="0"/>
                <a:cs typeface="Times New Roman" pitchFamily="18" charset="0"/>
              </a:rPr>
              <a:t> района)</a:t>
            </a:r>
            <a:endParaRPr lang="ru-RU" sz="2400" b="1" dirty="0">
              <a:solidFill>
                <a:schemeClr val="tx1"/>
              </a:solidFill>
              <a:latin typeface="Times New Roman" pitchFamily="18" charset="0"/>
              <a:cs typeface="Times New Roman" pitchFamily="18" charset="0"/>
            </a:endParaRPr>
          </a:p>
        </p:txBody>
      </p:sp>
      <p:sp>
        <p:nvSpPr>
          <p:cNvPr id="7" name="Содержимое 6"/>
          <p:cNvSpPr>
            <a:spLocks noGrp="1"/>
          </p:cNvSpPr>
          <p:nvPr>
            <p:ph sz="quarter" idx="1"/>
          </p:nvPr>
        </p:nvSpPr>
        <p:spPr/>
        <p:txBody>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pPr algn="ctr">
              <a:buNone/>
            </a:pPr>
            <a:endParaRPr lang="en-US" sz="4000" dirty="0" smtClean="0">
              <a:latin typeface="Times New Roman" pitchFamily="18" charset="0"/>
              <a:cs typeface="Times New Roman" pitchFamily="18" charset="0"/>
            </a:endParaRP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serkina_oksana@bk.ru</a:t>
            </a:r>
            <a:endParaRPr lang="ru-RU" sz="4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77500" lnSpcReduction="20000"/>
          </a:bodyPr>
          <a:lstStyle/>
          <a:p>
            <a:pPr algn="just">
              <a:buNone/>
            </a:pPr>
            <a:r>
              <a:rPr lang="ru-RU" dirty="0" smtClean="0"/>
              <a:t>    </a:t>
            </a:r>
            <a:r>
              <a:rPr lang="ru-RU" sz="3600" dirty="0" smtClean="0">
                <a:latin typeface="Times New Roman" pitchFamily="18" charset="0"/>
                <a:cs typeface="Times New Roman" pitchFamily="18" charset="0"/>
              </a:rPr>
              <a:t>«Цель сказочника,– воспитать в ребенке человечность – эту дивную способность человека волноваться чужим несчастьям, радоваться радостям другого, переживать чужую судьбу, как свою». </a:t>
            </a:r>
          </a:p>
          <a:p>
            <a:pPr algn="r">
              <a:buNone/>
            </a:pPr>
            <a:r>
              <a:rPr lang="ru-RU" dirty="0" smtClean="0">
                <a:latin typeface="Times New Roman" pitchFamily="18" charset="0"/>
                <a:cs typeface="Times New Roman" pitchFamily="18" charset="0"/>
              </a:rPr>
              <a:t>К. И. Чуковский</a:t>
            </a:r>
          </a:p>
          <a:p>
            <a:endParaRPr lang="ru-RU" dirty="0"/>
          </a:p>
        </p:txBody>
      </p:sp>
      <p:pic>
        <p:nvPicPr>
          <p:cNvPr id="9" name="Содержимое 8" descr="Без названия.jpg"/>
          <p:cNvPicPr>
            <a:picLocks noGrp="1" noChangeAspect="1"/>
          </p:cNvPicPr>
          <p:nvPr>
            <p:ph sz="quarter" idx="2"/>
          </p:nvPr>
        </p:nvPicPr>
        <p:blipFill>
          <a:blip r:embed="rId2" cstate="print"/>
          <a:stretch>
            <a:fillRect/>
          </a:stretch>
        </p:blipFill>
        <p:spPr>
          <a:xfrm>
            <a:off x="4572000" y="1052736"/>
            <a:ext cx="3709412" cy="4716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pPr algn="just">
              <a:buNone/>
            </a:pPr>
            <a:r>
              <a:rPr lang="ru-RU" sz="40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11" name="Содержимое 10"/>
          <p:cNvSpPr>
            <a:spLocks noGrp="1"/>
          </p:cNvSpPr>
          <p:nvPr>
            <p:ph sz="quarter" idx="2"/>
          </p:nvPr>
        </p:nvSpPr>
        <p:spPr>
          <a:xfrm>
            <a:off x="4270248" y="1700808"/>
            <a:ext cx="3657600" cy="4471392"/>
          </a:xfrm>
        </p:spPr>
        <p:txBody>
          <a:bodyPr>
            <a:normAutofit/>
          </a:bodyPr>
          <a:lstStyle/>
          <a:p>
            <a:pPr algn="just">
              <a:buNone/>
            </a:pP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Репертуар - набор пьес для постановки на сцене театра в некоторый промежуток времени.</a:t>
            </a:r>
            <a:endParaRPr lang="ru-RU" sz="3600" dirty="0"/>
          </a:p>
        </p:txBody>
      </p:sp>
      <p:pic>
        <p:nvPicPr>
          <p:cNvPr id="1026" name="Picture 2" descr="\\192.168.2.251\fessl\fessl-users\ООиФ\Серкина Тесты к лекциям\Фото Серкиной\Ильинка 12,03,2020\DSC_0016.JPG"/>
          <p:cNvPicPr>
            <a:picLocks noChangeAspect="1" noChangeArrowheads="1"/>
          </p:cNvPicPr>
          <p:nvPr/>
        </p:nvPicPr>
        <p:blipFill>
          <a:blip r:embed="rId2" cstate="print"/>
          <a:srcRect/>
          <a:stretch>
            <a:fillRect/>
          </a:stretch>
        </p:blipFill>
        <p:spPr bwMode="auto">
          <a:xfrm rot="16200000">
            <a:off x="-318805" y="1823672"/>
            <a:ext cx="5112000" cy="339528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2.168.2.251\fessl\fessl-users\ООиФ\Серкина Тесты к лекциям\Фото Серкиной\Ильинка 12,03,2020\DSC_0015.JPG"/>
          <p:cNvPicPr>
            <a:picLocks noChangeAspect="1" noChangeArrowheads="1"/>
          </p:cNvPicPr>
          <p:nvPr/>
        </p:nvPicPr>
        <p:blipFill>
          <a:blip r:embed="rId2" cstate="print"/>
          <a:srcRect/>
          <a:stretch>
            <a:fillRect/>
          </a:stretch>
        </p:blipFill>
        <p:spPr bwMode="auto">
          <a:xfrm>
            <a:off x="899592" y="620688"/>
            <a:ext cx="6984000" cy="46386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ИНСТРУКЦИЯ</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lgn="just">
              <a:buNone/>
            </a:pPr>
            <a:r>
              <a:rPr lang="ru-RU" sz="2800" dirty="0" smtClean="0">
                <a:latin typeface="Times New Roman" pitchFamily="18" charset="0"/>
                <a:cs typeface="Times New Roman" pitchFamily="18" charset="0"/>
              </a:rPr>
              <a:t>1. Выберите сказку, по которой будет поставлен спектакль. Ориентируйтесь на аудиторию, для которой вы его делаете. Сказка не должна быть слишком глубокомысленной и философской, если спектакль будут смотреть малыши-дошкольники, и совсем простая сказка  не подойдет для пятиклассников. Обязательно учитывайте количество актеров.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pPr algn="just">
              <a:buNone/>
            </a:pPr>
            <a:r>
              <a:rPr lang="ru-RU" dirty="0" smtClean="0">
                <a:latin typeface="Times New Roman" pitchFamily="18" charset="0"/>
                <a:cs typeface="Times New Roman" pitchFamily="18" charset="0"/>
              </a:rPr>
              <a:t>2</a:t>
            </a:r>
            <a:r>
              <a:rPr lang="ru-RU" dirty="0" smtClean="0"/>
              <a:t>. </a:t>
            </a:r>
            <a:r>
              <a:rPr lang="ru-RU" dirty="0" smtClean="0">
                <a:latin typeface="Times New Roman" pitchFamily="18" charset="0"/>
                <a:cs typeface="Times New Roman" pitchFamily="18" charset="0"/>
              </a:rPr>
              <a:t>Определите тип повествования, который будет представлен на сцене. Все авторские слова может произносить отдельный герой – повествователь или сказочник, или рассказчик (для него можно придумать роль сказочника или другого персонажа). Либо можно обойтись без авторского текста, если суть происходящего останется понятной. Кроме того, можно трансформировать слова рассказчика в действия основных героев или вплести в их монологи. Главное требование при такой переписке-переделке  – органичность происходящего на сцене. Можно использовать прием, который называется </a:t>
            </a:r>
            <a:r>
              <a:rPr lang="ru-RU" dirty="0" err="1" smtClean="0">
                <a:latin typeface="Times New Roman" pitchFamily="18" charset="0"/>
                <a:cs typeface="Times New Roman" pitchFamily="18" charset="0"/>
              </a:rPr>
              <a:t>сторителлинг</a:t>
            </a:r>
            <a:r>
              <a:rPr lang="ru-RU" dirty="0" smtClean="0">
                <a:latin typeface="Times New Roman" pitchFamily="18" charset="0"/>
                <a:cs typeface="Times New Roman" pitchFamily="18" charset="0"/>
              </a:rPr>
              <a:t>.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pPr algn="just">
              <a:buNone/>
            </a:pPr>
            <a:r>
              <a:rPr lang="ru-RU" sz="2800" dirty="0" smtClean="0">
                <a:latin typeface="Times New Roman" pitchFamily="18" charset="0"/>
                <a:cs typeface="Times New Roman" pitchFamily="18" charset="0"/>
              </a:rPr>
              <a:t>3. Выберите  из произведения оставшиеся диалоги и монологи героев. Каждый из них нужно проработать отдельно. Уберите лишние фразы, которые не влияют на общее действие и не раскрывают характер героя. Это необходимо в том случае, если сценарий в несокращенном виде рискует превратиться в слишком долгий спектакль.</a:t>
            </a:r>
          </a:p>
          <a:p>
            <a:endParaRPr lang="ru-RU"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r>
              <a:rPr lang="ru-RU" dirty="0" smtClean="0"/>
              <a:t>4. Адаптируйте текст для вашей аудитории и актеров. Если в зале будут маленькие дети, а на сцене – непрофессиональные актеры, слишком длинные предложения можно разбить на короткие фразы. А непонятные для детей слова заменить синонимами.</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buNone/>
            </a:pPr>
            <a:r>
              <a:rPr lang="ru-RU" sz="2800" dirty="0" smtClean="0">
                <a:latin typeface="Times New Roman" pitchFamily="18" charset="0"/>
                <a:cs typeface="Times New Roman" pitchFamily="18" charset="0"/>
              </a:rPr>
              <a:t>5. Добавьте в сценарий описание мизансцен. Распишите движения актеров, расстановку их на сцене в каждом фрагменте спектакля. При этом нужно учитывать как законы композиции, так и внутреннюю «психологию» спектакля. Расположение действующих лиц на сцене должно подчеркивать действие, продолжать его в движениях или контрастно оттенять.</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174</TotalTime>
  <Words>264</Words>
  <Application>Microsoft Office PowerPoint</Application>
  <PresentationFormat>Экран (4:3)</PresentationFormat>
  <Paragraphs>22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Как составить репертуар мобильного театра кукол:  о работе над сценариями.</vt:lpstr>
      <vt:lpstr>Слайд 2</vt:lpstr>
      <vt:lpstr>Слайд 3</vt:lpstr>
      <vt:lpstr>Слайд 4</vt:lpstr>
      <vt:lpstr>ИНСТРУКЦИЯ</vt:lpstr>
      <vt:lpstr>Слайд 6</vt:lpstr>
      <vt:lpstr>Слайд 7</vt:lpstr>
      <vt:lpstr>Слайд 8</vt:lpstr>
      <vt:lpstr>Слайд 9</vt:lpstr>
      <vt:lpstr>Слайд 10</vt:lpstr>
      <vt:lpstr>РЕКОМЕНДУЕМАЯ ЛИТЕРАТУРА</vt:lpstr>
      <vt:lpstr> Нагишкин Дмитрий Дмитриевич (1909-1961).  Амурские сказки </vt:lpstr>
      <vt:lpstr>Слайд 13</vt:lpstr>
      <vt:lpstr>Слайд 14</vt:lpstr>
      <vt:lpstr>Слайд 15</vt:lpstr>
      <vt:lpstr>Сказка «Айога» (поселок Чегдомын Верхнебуреинского района)</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Оксана</dc:creator>
  <cp:lastModifiedBy>KotovaYM</cp:lastModifiedBy>
  <cp:revision>20</cp:revision>
  <dcterms:created xsi:type="dcterms:W3CDTF">2020-12-01T00:27:36Z</dcterms:created>
  <dcterms:modified xsi:type="dcterms:W3CDTF">2020-12-24T01:44:12Z</dcterms:modified>
</cp:coreProperties>
</file>